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sldIdLst>
    <p:sldId id="263" r:id="rId5"/>
    <p:sldId id="262" r:id="rId6"/>
    <p:sldId id="264" r:id="rId7"/>
    <p:sldId id="265" r:id="rId8"/>
    <p:sldId id="258" r:id="rId9"/>
    <p:sldId id="267" r:id="rId10"/>
    <p:sldId id="266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99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B1B9D-5FD8-46B1-A173-F00497598741}" type="datetimeFigureOut">
              <a:rPr lang="en-US" smtClean="0"/>
              <a:t>2/4/2026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42BC-A7BD-4276-975D-6351998F7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442AB9-C8CA-420F-B42A-18C2D699071B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FFBC-BDEB-417F-BF84-663A45C20646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071AC1-DFE2-4CEB-A839-7F430962ACC4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C0F-A549-4116-ADE7-EA08C05540C8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9EEE4F-EA2D-4584-9DE7-EC300D9E7B04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E59C-38C6-435B-909F-6BC5D2F90092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3F88-5DA5-47A3-A95A-FEF6AF43E84E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716-29F6-49DE-A213-3937CA580F20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02A8-9935-43BE-936D-943169608636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18B405-B3F7-4586-BE59-DF6DE834F5F3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6EAD-3739-455C-929C-D58B69B73424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BAC8D9-C124-4B74-9CB9-474FDD0AD4C5}" type="datetime1">
              <a:rPr lang="en-US" smtClean="0"/>
              <a:t>2/4/2026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nred.edu.ro/sistemul-de-educatie-din-romani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5DD376-2FFD-BB8A-2132-9BA120F3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034AB-E6B5-4CD4-61D6-5555123B0252}"/>
              </a:ext>
            </a:extLst>
          </p:cNvPr>
          <p:cNvSpPr txBox="1"/>
          <p:nvPr/>
        </p:nvSpPr>
        <p:spPr>
          <a:xfrm>
            <a:off x="4041126" y="0"/>
            <a:ext cx="8369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noProof="0" dirty="0">
                <a:solidFill>
                  <a:srgbClr val="FFFF00"/>
                </a:solidFill>
              </a:rPr>
              <a:t>domeniul de studiu: </a:t>
            </a:r>
            <a:r>
              <a:rPr lang="ro-RO" sz="36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Inginerie și Management</a:t>
            </a:r>
            <a:endParaRPr lang="ro-RO" sz="3200" b="1" noProof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82F82-DB9D-096A-0F72-DC73EBF9A073}"/>
              </a:ext>
            </a:extLst>
          </p:cNvPr>
          <p:cNvSpPr txBox="1"/>
          <p:nvPr/>
        </p:nvSpPr>
        <p:spPr>
          <a:xfrm>
            <a:off x="179614" y="5209282"/>
            <a:ext cx="1183277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noProof="0" dirty="0">
                <a:solidFill>
                  <a:srgbClr val="FFFF00"/>
                </a:solidFill>
              </a:rPr>
              <a:t>programul de master: </a:t>
            </a:r>
          </a:p>
          <a:p>
            <a:pPr algn="r"/>
            <a:r>
              <a:rPr lang="ro-RO" sz="40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Calitatea  Produselor  și  Serviciilor  Industriale</a:t>
            </a:r>
            <a:endParaRPr lang="ro-RO" sz="3600" b="1" noProof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73EAE-ED0D-FAF3-6A59-EC46758B57B0}"/>
              </a:ext>
            </a:extLst>
          </p:cNvPr>
          <p:cNvSpPr txBox="1"/>
          <p:nvPr/>
        </p:nvSpPr>
        <p:spPr>
          <a:xfrm>
            <a:off x="179614" y="3980557"/>
            <a:ext cx="11832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noProof="0" dirty="0">
                <a:solidFill>
                  <a:srgbClr val="FFFF00"/>
                </a:solidFill>
              </a:rPr>
              <a:t>facultatea: </a:t>
            </a:r>
          </a:p>
          <a:p>
            <a:pPr algn="r"/>
            <a:r>
              <a:rPr lang="ro-RO" sz="28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Facultatea de Antreprenoriat, Ingineria si Managementul Afacerilor </a:t>
            </a:r>
            <a:endParaRPr lang="ro-RO" sz="2400" b="1" noProof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3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96401-FEA1-59CC-833A-35C17B9CA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64B1FD8-08B3-2892-E90E-12D78A36E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80ED9A-3F07-2EDE-2996-08C76CCBD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575D6E-3E63-4ED7-5FFE-D93C61281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74290A-8800-595C-EDB6-5B56A165B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CEB6B26-C5E5-D6A9-EF54-71D49A53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6493D4-BE01-3EC2-036F-4A596474CAAB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Ocupații dobândite în urma absolvirii programului </a:t>
            </a:r>
            <a:endParaRPr lang="ro-RO" sz="2800" cap="all" noProof="0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78AC01-B019-A8B9-1685-FB52D27D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A43DF86-3788-589D-5FCA-3D2B07CE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2E6E29-B00C-23C3-D717-7842DF0CCE83}"/>
              </a:ext>
            </a:extLst>
          </p:cNvPr>
          <p:cNvSpPr txBox="1"/>
          <p:nvPr/>
        </p:nvSpPr>
        <p:spPr>
          <a:xfrm>
            <a:off x="4685976" y="885387"/>
            <a:ext cx="7378777" cy="5087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4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Ingineri tehnologi și de producție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conduc cercetări și proiectează </a:t>
            </a:r>
            <a:endParaRPr lang="en-US" sz="24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organizează și supervizează construirea, funcționarea și întreținerea instalațiilor</a:t>
            </a:r>
            <a:endParaRPr lang="en-US" sz="24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Aceștia stabilesc</a:t>
            </a:r>
            <a:r>
              <a:rPr lang="en-US" sz="24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programe pentru coordonarea activităților de producție</a:t>
            </a:r>
            <a:endParaRPr lang="en-US" sz="2400" dirty="0">
              <a:solidFill>
                <a:srgbClr val="00206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o-RO" sz="2400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programe de </a:t>
            </a:r>
            <a:r>
              <a:rPr lang="ro-RO" sz="24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evaluare a eficienței costurilor și a siguranței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97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C0078-472A-C0B9-1A64-DD6EEDB09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3BE8530-0118-1790-86E3-940E6E8A4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EF7B44-3F8E-029D-57F3-130A1E467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8A29CD-CE82-5428-7A5E-C21C20D3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BBC3D5-9DB7-373E-43AF-D571F0199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03D905F-96AD-609A-EF52-26CABCD56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48CFF1-DF58-D6D9-08D5-6F9CF719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8113A2-57E1-060F-3EAC-A0A02609E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E26493F-989A-877F-2AC8-79620283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534" y="884842"/>
            <a:ext cx="139973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Cod COR: 132112 / 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lvl="0"/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Denumire cor:    șef birou calitate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B711B70-216C-8FA1-E7CE-AEEB9C85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534" y="2143248"/>
            <a:ext cx="712736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o-RO" dirty="0">
                <a:solidFill>
                  <a:srgbClr val="002060"/>
                </a:solidFill>
              </a:rPr>
              <a:t>Apartenența la: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Grupa Majora 1 – 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Membri ai corpului legislativ, ai executivului, înalți conducători ai administrației publice, conducători si funcționari superiori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Subgrupa Majora 13 – 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Conducători de unități din industrie si servicii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Grupa Minora 132 – 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Conducători de unități din industria prelucrătoare, extractiva, construcții si in domeniul aprovizionării si desfacerii de mărfuri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Grupa de baza 1321 – </a:t>
            </a: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ro-RO" dirty="0">
                <a:solidFill>
                  <a:srgbClr val="002060"/>
                </a:solidFill>
              </a:rPr>
              <a:t>Conducători de unități din industria prelucrătoare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BC01A-0C0A-164D-B11C-6616CC4CF9A8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Ocupații dobândite în urma absolvirii programului </a:t>
            </a:r>
            <a:endParaRPr lang="ro-RO" sz="2800" cap="all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7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E5F50-B444-9B69-DB1E-7536FFD3C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0CBA1DF-1D16-5AA8-DCD1-8CFDAF56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F15F34-1A74-A6D9-D628-A6FB01D3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B2D4F-C972-1A90-6460-13705883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755A35-7EB2-F0A0-FAB8-1A5FFF915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8BED64A-BDC4-4FBF-0067-3374D34F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97B5D6-0CC2-9EC8-20EE-1FC364455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B7F84F-2263-C929-52E6-D597EEBF3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B37175E-355F-E9A4-10E3-2E2C16938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3334" y="453643"/>
            <a:ext cx="712736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o-RO" b="1" dirty="0">
                <a:solidFill>
                  <a:srgbClr val="002060"/>
                </a:solidFill>
              </a:rPr>
              <a:t>Conducătorii de unități din </a:t>
            </a:r>
            <a:r>
              <a:rPr lang="ro-RO" b="1" dirty="0">
                <a:solidFill>
                  <a:srgbClr val="002060"/>
                </a:solidFill>
                <a:highlight>
                  <a:srgbClr val="FFFF00"/>
                </a:highlight>
              </a:rPr>
              <a:t>industria prelucrătoare 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planifica 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conduc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coordonează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o-RO" dirty="0">
                <a:solidFill>
                  <a:srgbClr val="002060"/>
                </a:solidFill>
              </a:rPr>
              <a:t>activitățile de producție ale întreprinderilor mari sau ca manager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o-RO" dirty="0">
                <a:solidFill>
                  <a:srgbClr val="002060"/>
                </a:solidFill>
              </a:rPr>
              <a:t>al unei companii de producție mici</a:t>
            </a:r>
            <a:endParaRPr lang="en-US" dirty="0">
              <a:solidFill>
                <a:srgbClr val="002060"/>
              </a:solidFill>
            </a:endParaRPr>
          </a:p>
          <a:p>
            <a:endParaRPr lang="ro-RO" dirty="0">
              <a:solidFill>
                <a:srgbClr val="002060"/>
              </a:solidFill>
            </a:endParaRPr>
          </a:p>
          <a:p>
            <a:r>
              <a:rPr lang="ro-RO" b="1" dirty="0">
                <a:solidFill>
                  <a:srgbClr val="002060"/>
                </a:solidFill>
              </a:rPr>
              <a:t>Conducătorii de unități din </a:t>
            </a:r>
            <a:r>
              <a:rPr lang="ro-RO" b="1" dirty="0">
                <a:solidFill>
                  <a:srgbClr val="002060"/>
                </a:solidFill>
                <a:highlight>
                  <a:srgbClr val="FFFF00"/>
                </a:highlight>
              </a:rPr>
              <a:t>industrie si servicii 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planifica, 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conduc  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coordonează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ro-RO" dirty="0">
                <a:solidFill>
                  <a:srgbClr val="002060"/>
                </a:solidFill>
              </a:rPr>
              <a:t>producția de bunuri si prestarea de servicii specializate profesionale si tehnice, furnizate de către o întreprindere sau organizație. 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ro-RO" b="1" dirty="0">
                <a:solidFill>
                  <a:srgbClr val="002060"/>
                </a:solidFill>
              </a:rPr>
              <a:t>Aceștia sunt </a:t>
            </a:r>
            <a:r>
              <a:rPr lang="ro-RO" b="1" dirty="0">
                <a:solidFill>
                  <a:srgbClr val="002060"/>
                </a:solidFill>
                <a:highlight>
                  <a:srgbClr val="FFFF00"/>
                </a:highlight>
              </a:rPr>
              <a:t>responsabili de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operațiunile de fabricare, 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logistica, 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operațiunile de tehnologia informației si comunicațiilor, 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dirty="0">
                <a:solidFill>
                  <a:srgbClr val="002060"/>
                </a:solidFill>
              </a:rPr>
              <a:t>operațiunile pentru furnizarea de servicii privind sănătatea, educația, acțiunea sociala, servicii bancare, de asigurări si alte servicii profesionale si tehnice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F45E2-2B7B-0D36-D7AB-8E165173B471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Ocupații dobândite în urma absolvirii programului </a:t>
            </a:r>
            <a:endParaRPr lang="ro-RO" sz="2800" cap="all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1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3E6A-A85C-4574-4A5D-AFEF15BFD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89AE591-C438-090D-E45A-9F261D8D2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7ED950-06EE-FA5B-5994-8C0491BD5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E2EA93-61EA-1963-98CC-036959F9C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02C6CE-C59E-AA41-E553-EBA03ABF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62DA7AE-4401-62BD-98D6-CAA71DE8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2DC125A-86BB-BF80-7940-6FB10F85F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CC33746-B52C-FEDD-E056-2D54AB09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975B6-97E7-624D-6595-2F510622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" y="367680"/>
            <a:ext cx="12169029" cy="61707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80047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9C531-BF2A-233A-3388-22F7CEDC4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1B129B8-B4D1-0491-2DE6-38FAA257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92763-2571-732B-7314-BED52A953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9249FC-CBD0-8D4F-AAAC-990ADEF2B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388C11-F503-11E7-C81C-14D651F02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BA3A184-E078-1F68-3792-B497FB471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946389-3CBC-1075-8757-27C9658CA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ECB7159-5392-CFBC-6388-C35BF93CA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9D5E2-0582-289B-65C9-2EB17CBE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" y="467435"/>
            <a:ext cx="12126592" cy="59231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7608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8CEAE-9251-EC7B-57A3-8479C1EF5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40DB3C-3206-5275-B6A2-94881872A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74F708-061C-476D-4AC4-F12185B88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D02628-8289-09B3-9634-01251F97A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64BC6F-F327-872A-10F3-D2566EC3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E1CDF9B-C5BD-29B6-E872-275615F1E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351607-F8B2-46C3-068B-EF7B8ACA0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A6B65A-C084-0E78-9BC4-29BB70C6F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D736C-757B-CA65-76CA-95876593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3" y="467435"/>
            <a:ext cx="12184751" cy="59333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9512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69A6B-1A2F-87C4-95CD-3ADC23E98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574A6C6-C6C6-93EF-20B2-870E563AE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C5F435-3D84-80B7-E77B-F6B2E7DFF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824263-5303-BB7D-9063-18F0104CA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F9895E-433A-12D7-2484-52B0DD46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55D6344-D131-9033-0676-27C529468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734D68-C06E-1298-8E4B-E4FD3E7F5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8146C0-7664-A8DA-CE18-DC0EB5E82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DC21E-0822-361E-5969-9E6676EA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" y="1005839"/>
            <a:ext cx="12084491" cy="48356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759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1E802-198B-C97F-5D68-C523A7D6C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AD70178-84A1-DC10-AF11-6C40A742F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394F00-7637-BA69-C34E-27C9A8F20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156CF4-D474-8018-A0B5-1DD01B2A8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B6E055-2C94-785D-E806-D4B4C89C1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21E3D7D-686E-F638-0406-873A895D6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6AE1C0-BCA5-E2B7-4E19-8018844C1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A17CA4-B8BC-70DD-025B-19B786243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7033269-3BBD-6C0A-0EC1-F3D9512E2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708902"/>
              </p:ext>
            </p:extLst>
          </p:nvPr>
        </p:nvGraphicFramePr>
        <p:xfrm>
          <a:off x="5859600" y="816282"/>
          <a:ext cx="4807084" cy="124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004223" imgH="518037" progId="Package">
                  <p:embed/>
                </p:oleObj>
              </mc:Choice>
              <mc:Fallback>
                <p:oleObj name="Packager Shell Object" showAsIcon="1" r:id="rId2" imgW="2004223" imgH="518037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59600" y="816282"/>
                        <a:ext cx="4807084" cy="1240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1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59C64-1940-4719-AA37-50971B311B85}"/>
              </a:ext>
            </a:extLst>
          </p:cNvPr>
          <p:cNvSpPr txBox="1"/>
          <p:nvPr/>
        </p:nvSpPr>
        <p:spPr>
          <a:xfrm>
            <a:off x="4830675" y="902637"/>
            <a:ext cx="6228950" cy="518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Domeniul de studiu:</a:t>
            </a:r>
            <a:r>
              <a:rPr lang="ro-RO" cap="all" noProof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cap="all" noProof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cap="all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Inginerie </a:t>
            </a:r>
            <a:r>
              <a:rPr lang="en-US" cap="all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o-RO" cap="all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și </a:t>
            </a:r>
            <a:r>
              <a:rPr lang="en-US" cap="all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o-RO" cap="all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endParaRPr lang="en-US" cap="all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Clasificarea </a:t>
            </a:r>
            <a:r>
              <a:rPr lang="ro-RO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internaţională</a:t>
            </a:r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Specialisti</a:t>
            </a:r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masterat CPSI – cod COR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Cunostinte</a:t>
            </a:r>
            <a:endParaRPr lang="ro-RO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Ablitati</a:t>
            </a:r>
            <a:endParaRPr lang="ro-RO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Responsabilitate si Autonomie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o-RO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Învățământ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ro-RO" cap="all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7DEDD-6ABA-45CD-AD91-AE1BD5077538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2800" cap="all" noProof="0" dirty="0" err="1">
                <a:solidFill>
                  <a:schemeClr val="accent2"/>
                </a:solidFill>
              </a:rPr>
              <a:t>cuprins</a:t>
            </a:r>
            <a:endParaRPr lang="ro-RO" sz="2800" cap="all" noProof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</p:spTree>
    <p:extLst>
      <p:ext uri="{BB962C8B-B14F-4D97-AF65-F5344CB8AC3E}">
        <p14:creationId xmlns:p14="http://schemas.microsoft.com/office/powerpoint/2010/main" val="309834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EB0A3-8C89-21F8-9FBC-2753F6AC7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76FEA2-A135-8DC6-C5E3-50B5DC8E9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5EC81E-ED10-E601-74D1-120B61193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508187-9C5B-3E81-2FF3-F25EC080C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E797C41-29E9-55B8-01E7-F24F28B39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6B420F1-E8B2-A644-A8EF-DE4C35B2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7FF9BA-FD0A-7380-EDCC-3D8338BBCAF7}"/>
              </a:ext>
            </a:extLst>
          </p:cNvPr>
          <p:cNvSpPr txBox="1"/>
          <p:nvPr/>
        </p:nvSpPr>
        <p:spPr>
          <a:xfrm>
            <a:off x="4820575" y="1577340"/>
            <a:ext cx="7174325" cy="370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400" u="sng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Învăţământ</a:t>
            </a:r>
            <a:r>
              <a:rPr lang="ro-RO" sz="2400" u="sng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superior</a:t>
            </a:r>
          </a:p>
          <a:p>
            <a:endParaRPr lang="ro-RO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ISCED nivel 5 – Învățământ superior de scurtă durată</a:t>
            </a:r>
          </a:p>
          <a:p>
            <a:endParaRPr lang="ro-RO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ISCED nivel 6 – </a:t>
            </a:r>
            <a:r>
              <a:rPr lang="ro-RO" sz="2400" noProof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Licenţă</a:t>
            </a:r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sau nivel echivalent</a:t>
            </a:r>
          </a:p>
          <a:p>
            <a:endParaRPr lang="ro-RO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ISCED nivel 7 – Master sau nivel echivalent</a:t>
            </a:r>
          </a:p>
          <a:p>
            <a:endParaRPr lang="ro-RO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ISCED nivel 8 – Doctorat sau nivel echivalent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AE6EDB-EE34-6876-6CA4-F126C4AF3B82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Clasificarea </a:t>
            </a:r>
            <a:r>
              <a:rPr lang="ro-RO" sz="2800" noProof="0" dirty="0" err="1">
                <a:solidFill>
                  <a:schemeClr val="accent2"/>
                </a:solidFill>
              </a:rPr>
              <a:t>internaţională</a:t>
            </a:r>
            <a:r>
              <a:rPr lang="ro-RO" sz="2800" noProof="0" dirty="0">
                <a:solidFill>
                  <a:schemeClr val="accent2"/>
                </a:solidFill>
              </a:rPr>
              <a:t> standard a </a:t>
            </a:r>
            <a:r>
              <a:rPr lang="ro-RO" sz="2800" noProof="0" dirty="0" err="1">
                <a:solidFill>
                  <a:schemeClr val="accent2"/>
                </a:solidFill>
              </a:rPr>
              <a:t>educaţiei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r>
              <a:rPr lang="ro-RO" sz="2800" cap="all" noProof="0" dirty="0">
                <a:solidFill>
                  <a:schemeClr val="accent2"/>
                </a:solidFill>
              </a:rPr>
              <a:t>(ISCED)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8EF5EB-51F8-C0D0-4241-6AD01ACF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891C75-99C0-5338-6EFE-7FAE7F5A8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72081E-EF07-4EC8-EC38-4F6C0249A5E8}"/>
              </a:ext>
            </a:extLst>
          </p:cNvPr>
          <p:cNvSpPr txBox="1"/>
          <p:nvPr/>
        </p:nvSpPr>
        <p:spPr>
          <a:xfrm>
            <a:off x="179773" y="589030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noProof="0" dirty="0">
                <a:solidFill>
                  <a:schemeClr val="accent2"/>
                </a:solidFill>
              </a:rPr>
              <a:t>ISCED </a:t>
            </a:r>
          </a:p>
          <a:p>
            <a:r>
              <a:rPr lang="ro-RO" sz="1600" noProof="0" dirty="0">
                <a:solidFill>
                  <a:schemeClr val="accent2"/>
                </a:solidFill>
              </a:rPr>
              <a:t>este clasificarea de referință pentru organizarea programelor de învățământ </a:t>
            </a:r>
            <a:r>
              <a:rPr lang="ro-RO" sz="1600" noProof="0" dirty="0" err="1">
                <a:solidFill>
                  <a:schemeClr val="accent2"/>
                </a:solidFill>
              </a:rPr>
              <a:t>şi</a:t>
            </a:r>
            <a:r>
              <a:rPr lang="ro-RO" sz="1600" noProof="0" dirty="0">
                <a:solidFill>
                  <a:schemeClr val="accent2"/>
                </a:solidFill>
              </a:rPr>
              <a:t> a calificărilor conexe pe domenii </a:t>
            </a:r>
            <a:r>
              <a:rPr lang="ro-RO" sz="1600" noProof="0" dirty="0" err="1">
                <a:solidFill>
                  <a:schemeClr val="accent2"/>
                </a:solidFill>
              </a:rPr>
              <a:t>şi</a:t>
            </a:r>
            <a:r>
              <a:rPr lang="ro-RO" sz="1600" noProof="0" dirty="0">
                <a:solidFill>
                  <a:schemeClr val="accent2"/>
                </a:solidFill>
              </a:rPr>
              <a:t> niveluri educaționale </a:t>
            </a:r>
          </a:p>
        </p:txBody>
      </p:sp>
    </p:spTree>
    <p:extLst>
      <p:ext uri="{BB962C8B-B14F-4D97-AF65-F5344CB8AC3E}">
        <p14:creationId xmlns:p14="http://schemas.microsoft.com/office/powerpoint/2010/main" val="320439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73431-B8D8-103C-56D7-A9B84C8D6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C6CB1ED-3414-A37B-532A-DC3F9A64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33146B-FBD9-C0DF-45AA-608C60707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EC67FC-4118-F923-3036-63ADF3B93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C3EAD-E457-7142-D6D5-CC6F6520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73D5091-E39A-BB2B-8276-E0F6A1ADC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08D1F6-7117-2537-F29C-C47A4186FD0D}"/>
              </a:ext>
            </a:extLst>
          </p:cNvPr>
          <p:cNvSpPr txBox="1"/>
          <p:nvPr/>
        </p:nvSpPr>
        <p:spPr>
          <a:xfrm>
            <a:off x="4820575" y="1577340"/>
            <a:ext cx="7174325" cy="370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ro-RO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Programele de studii universitare de masterat </a:t>
            </a:r>
          </a:p>
          <a:p>
            <a:endParaRPr lang="ro-RO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reprezintă al II-lea ciclu de studii universitare </a:t>
            </a:r>
            <a:endParaRPr lang="en-US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o-RO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finalizează prin nivelul 7 din Cadrul european al calificărilor</a:t>
            </a:r>
            <a:endParaRPr lang="en-US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o-RO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o-RO" sz="24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denumit în continuare EQF/CEC, și din CNC</a:t>
            </a:r>
          </a:p>
          <a:p>
            <a:endParaRPr lang="en-US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o-RO" sz="20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Acestea au, de regulă, durata de 1-2 ani și corespund unui număr minim de credite de studii transferabile, cuprins între 60 și 120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9C3802-5A5A-3944-8D70-3EE57390CB12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Clasificarea </a:t>
            </a:r>
            <a:r>
              <a:rPr lang="ro-RO" sz="2800" noProof="0" dirty="0" err="1">
                <a:solidFill>
                  <a:schemeClr val="accent2"/>
                </a:solidFill>
              </a:rPr>
              <a:t>internaţională</a:t>
            </a:r>
            <a:r>
              <a:rPr lang="ro-RO" sz="2800" noProof="0" dirty="0">
                <a:solidFill>
                  <a:schemeClr val="accent2"/>
                </a:solidFill>
              </a:rPr>
              <a:t> standard a </a:t>
            </a:r>
            <a:r>
              <a:rPr lang="ro-RO" sz="2800" noProof="0" dirty="0" err="1">
                <a:solidFill>
                  <a:schemeClr val="accent2"/>
                </a:solidFill>
              </a:rPr>
              <a:t>educaţiei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r>
              <a:rPr lang="ro-RO" sz="2800" cap="all" noProof="0" dirty="0">
                <a:solidFill>
                  <a:schemeClr val="accent2"/>
                </a:solidFill>
              </a:rPr>
              <a:t>(ISCED)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41346B-6878-9182-9B88-B2BA8D5D8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7A226C-CF55-D446-B16E-8E9C2437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62876-8B81-3366-1A75-D1DFC6D4B34A}"/>
              </a:ext>
            </a:extLst>
          </p:cNvPr>
          <p:cNvSpPr txBox="1"/>
          <p:nvPr/>
        </p:nvSpPr>
        <p:spPr>
          <a:xfrm>
            <a:off x="179772" y="5890304"/>
            <a:ext cx="120122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noProof="0" dirty="0">
                <a:solidFill>
                  <a:schemeClr val="accent2"/>
                </a:solidFill>
                <a:hlinkClick r:id="rId2"/>
              </a:rPr>
              <a:t>https://cnred.edu.ro/sistemul-de-educatie-din-romania/</a:t>
            </a:r>
            <a:r>
              <a:rPr lang="en-US" sz="1200" noProof="0" dirty="0">
                <a:solidFill>
                  <a:schemeClr val="accent2"/>
                </a:solidFill>
              </a:rPr>
              <a:t>   </a:t>
            </a:r>
            <a:r>
              <a:rPr lang="ro-RO" sz="1200" noProof="0" dirty="0">
                <a:solidFill>
                  <a:schemeClr val="accent2"/>
                </a:solidFill>
              </a:rPr>
              <a:t>Programele de studii universitare de masterat pot fi:</a:t>
            </a:r>
          </a:p>
          <a:p>
            <a:r>
              <a:rPr lang="ro-RO" sz="1200" b="1" noProof="0" dirty="0">
                <a:solidFill>
                  <a:schemeClr val="accent2"/>
                </a:solidFill>
              </a:rPr>
              <a:t>a) </a:t>
            </a:r>
            <a:r>
              <a:rPr lang="ro-RO" sz="1200" noProof="0" dirty="0">
                <a:solidFill>
                  <a:schemeClr val="accent2"/>
                </a:solidFill>
              </a:rPr>
              <a:t>masterat profesional, orientat preponderent spre formarea competențelor profesionale;</a:t>
            </a:r>
          </a:p>
          <a:p>
            <a:r>
              <a:rPr lang="ro-RO" sz="1200" b="1" noProof="0" dirty="0">
                <a:solidFill>
                  <a:schemeClr val="accent2"/>
                </a:solidFill>
                <a:highlight>
                  <a:srgbClr val="FFFF00"/>
                </a:highlight>
              </a:rPr>
              <a:t>b) </a:t>
            </a:r>
            <a:r>
              <a:rPr lang="ro-RO" sz="1200" noProof="0" dirty="0">
                <a:solidFill>
                  <a:schemeClr val="accent2"/>
                </a:solidFill>
                <a:highlight>
                  <a:srgbClr val="FFFF00"/>
                </a:highlight>
              </a:rPr>
              <a:t>masterat de cercetare, orientat preponderent spre formarea competențelor de cercetare științifică. Programele de studii universitare de masterat de cercetare se organizează exclusiv la forma de învățământ cu frecvență, reglementată;</a:t>
            </a:r>
          </a:p>
          <a:p>
            <a:r>
              <a:rPr lang="ro-RO" sz="1200" b="1" noProof="0" dirty="0">
                <a:solidFill>
                  <a:schemeClr val="accent2"/>
                </a:solidFill>
              </a:rPr>
              <a:t>c)</a:t>
            </a:r>
            <a:r>
              <a:rPr lang="ro-RO" sz="1200" noProof="0" dirty="0">
                <a:solidFill>
                  <a:schemeClr val="accent2"/>
                </a:solidFill>
              </a:rPr>
              <a:t> masterat didactic, organizat exclusiv la forma de învățământ cu frecvență.</a:t>
            </a:r>
          </a:p>
        </p:txBody>
      </p:sp>
    </p:spTree>
    <p:extLst>
      <p:ext uri="{BB962C8B-B14F-4D97-AF65-F5344CB8AC3E}">
        <p14:creationId xmlns:p14="http://schemas.microsoft.com/office/powerpoint/2010/main" val="360424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6544-0C8E-7500-EFEE-A16FCC25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colorful circular chart with numbers&#10;&#10;Description automatically generated">
            <a:extLst>
              <a:ext uri="{FF2B5EF4-FFF2-40B4-BE49-F238E27FC236}">
                <a16:creationId xmlns:a16="http://schemas.microsoft.com/office/drawing/2014/main" id="{2FFC1230-BD8D-235E-1934-623E25F59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6"/>
            <a:ext cx="12193262" cy="6123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8705F-632E-F72B-B4A4-53CB51EE9C54}"/>
              </a:ext>
            </a:extLst>
          </p:cNvPr>
          <p:cNvSpPr txBox="1"/>
          <p:nvPr/>
        </p:nvSpPr>
        <p:spPr>
          <a:xfrm>
            <a:off x="99426" y="64886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https://cnred.edu.ro/sistemul-de-educatie-din-romania/</a:t>
            </a:r>
          </a:p>
        </p:txBody>
      </p:sp>
    </p:spTree>
    <p:extLst>
      <p:ext uri="{BB962C8B-B14F-4D97-AF65-F5344CB8AC3E}">
        <p14:creationId xmlns:p14="http://schemas.microsoft.com/office/powerpoint/2010/main" val="163820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789CC-9059-79F9-234F-37E867D46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43B238B-45ED-0112-FD1A-B044E1AB2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7A3435-34B0-F75C-FFFD-A776C42F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8781A6-1FA8-2EE6-C125-AA058EACE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0833C4-64D7-6CBC-7A0F-BF0D1A592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14102BC-F141-8B1E-CE28-0DC7A730E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7D62E-4132-BA18-C781-A8B0E1B39E5C}"/>
              </a:ext>
            </a:extLst>
          </p:cNvPr>
          <p:cNvSpPr txBox="1"/>
          <p:nvPr/>
        </p:nvSpPr>
        <p:spPr>
          <a:xfrm>
            <a:off x="4820575" y="34275"/>
            <a:ext cx="7174325" cy="5491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260000"/>
              </a:lnSpc>
            </a:pPr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CUNOȘTINȚE (C)</a:t>
            </a:r>
          </a:p>
          <a:p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Ceea ce absolventul trebuie să cunoască, să înțeleagă și să poată explica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>
              <a:lnSpc>
                <a:spcPct val="260000"/>
              </a:lnSpc>
            </a:pPr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ABILITĂȚI (A)</a:t>
            </a:r>
          </a:p>
          <a:p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Ceea ce absolventul trebuie să poată face în mod practic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>
              <a:lnSpc>
                <a:spcPct val="260000"/>
              </a:lnSpc>
            </a:pPr>
            <a:r>
              <a:rPr lang="ro-RO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RESPONSABILITATE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ro-RO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și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ro-RO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AUTONOMIE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(RA)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*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</a:t>
            </a:r>
            <a:r>
              <a:rPr lang="ro-RO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bilitatea</a:t>
            </a:r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de a lua decizii tehnice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si/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sau</a:t>
            </a:r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manageriale în situații cu informații incomplete, incertitudini și impact semnificativ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Capacitatea de a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iniția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planifica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și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derula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proiecte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complexe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cu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minimă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supraveghere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61F3E3-694F-A110-1DE8-2AE88A0D3F77}"/>
              </a:ext>
            </a:extLst>
          </p:cNvPr>
          <p:cNvSpPr txBox="1"/>
          <p:nvPr/>
        </p:nvSpPr>
        <p:spPr>
          <a:xfrm>
            <a:off x="1515074" y="999117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Programul </a:t>
            </a:r>
            <a:r>
              <a:rPr lang="ro-RO" sz="2800" noProof="0" dirty="0" err="1">
                <a:solidFill>
                  <a:schemeClr val="accent2"/>
                </a:solidFill>
              </a:rPr>
              <a:t>pregăteşte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r>
              <a:rPr lang="ro-RO" sz="2800" noProof="0" dirty="0" err="1">
                <a:solidFill>
                  <a:schemeClr val="accent2"/>
                </a:solidFill>
              </a:rPr>
              <a:t>specialişti</a:t>
            </a:r>
            <a:r>
              <a:rPr lang="en-US" sz="2800" noProof="0" dirty="0">
                <a:solidFill>
                  <a:schemeClr val="accent2"/>
                </a:solidFill>
              </a:rPr>
              <a:t> PRIN: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endParaRPr lang="ro-RO" sz="2800" cap="all" noProof="0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BC613-7271-1434-F2E1-B5C6FE89C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4B63A0-6FD7-D35C-8D17-1D42FB312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846B5-BBAB-DD62-E21C-9E1109ED3400}"/>
              </a:ext>
            </a:extLst>
          </p:cNvPr>
          <p:cNvSpPr txBox="1"/>
          <p:nvPr/>
        </p:nvSpPr>
        <p:spPr>
          <a:xfrm>
            <a:off x="231464" y="6345149"/>
            <a:ext cx="10661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* </a:t>
            </a:r>
            <a:r>
              <a:rPr lang="en-US" sz="1400" dirty="0">
                <a:solidFill>
                  <a:srgbClr val="0070C0"/>
                </a:solidFill>
              </a:rPr>
              <a:t>RESPONSABILITATEA ȘI AUTONOMIA sunt </a:t>
            </a:r>
            <a:r>
              <a:rPr lang="en-US" sz="1400" dirty="0" err="1">
                <a:solidFill>
                  <a:srgbClr val="0070C0"/>
                </a:solidFill>
              </a:rPr>
              <a:t>cele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două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dimensiuni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cheie</a:t>
            </a:r>
            <a:r>
              <a:rPr lang="en-US" sz="1400" dirty="0">
                <a:solidFill>
                  <a:srgbClr val="0070C0"/>
                </a:solidFill>
              </a:rPr>
              <a:t> care </a:t>
            </a:r>
            <a:r>
              <a:rPr lang="en-US" sz="1400" dirty="0" err="1">
                <a:solidFill>
                  <a:srgbClr val="0070C0"/>
                </a:solidFill>
                <a:highlight>
                  <a:srgbClr val="FFFF00"/>
                </a:highlight>
              </a:rPr>
              <a:t>diferențiază</a:t>
            </a:r>
            <a:r>
              <a:rPr lang="en-US" sz="1400" dirty="0">
                <a:solidFill>
                  <a:srgbClr val="0070C0"/>
                </a:solidFill>
                <a:highlight>
                  <a:srgbClr val="FFFF00"/>
                </a:highlight>
              </a:rPr>
              <a:t> un </a:t>
            </a:r>
            <a:r>
              <a:rPr lang="en-US" sz="1400" dirty="0" err="1">
                <a:solidFill>
                  <a:srgbClr val="0070C0"/>
                </a:solidFill>
                <a:highlight>
                  <a:srgbClr val="FFFF00"/>
                </a:highlight>
              </a:rPr>
              <a:t>masterat</a:t>
            </a:r>
            <a:r>
              <a:rPr lang="en-US" sz="1400" dirty="0">
                <a:solidFill>
                  <a:srgbClr val="0070C0"/>
                </a:solidFill>
                <a:highlight>
                  <a:srgbClr val="FFFF00"/>
                </a:highlight>
              </a:rPr>
              <a:t> de o </a:t>
            </a:r>
            <a:r>
              <a:rPr lang="en-US" sz="1400" dirty="0" err="1">
                <a:solidFill>
                  <a:srgbClr val="0070C0"/>
                </a:solidFill>
                <a:highlight>
                  <a:srgbClr val="FFFF00"/>
                </a:highlight>
              </a:rPr>
              <a:t>licență</a:t>
            </a:r>
            <a:r>
              <a:rPr lang="en-US" sz="1400" dirty="0">
                <a:solidFill>
                  <a:srgbClr val="0070C0"/>
                </a:solidFill>
              </a:rPr>
              <a:t>:</a:t>
            </a:r>
            <a:endParaRPr lang="ro-RO" sz="1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0AEBE-B6BE-51B6-FA2E-443CBB74AB56}"/>
              </a:ext>
            </a:extLst>
          </p:cNvPr>
          <p:cNvSpPr txBox="1"/>
          <p:nvPr/>
        </p:nvSpPr>
        <p:spPr>
          <a:xfrm>
            <a:off x="375513" y="585888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RESPONSABILITATEA = </a:t>
            </a:r>
            <a:r>
              <a:rPr lang="en-US" sz="1400" b="1" dirty="0" err="1">
                <a:solidFill>
                  <a:srgbClr val="0070C0"/>
                </a:solidFill>
              </a:rPr>
              <a:t>Răspund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err="1">
                <a:solidFill>
                  <a:srgbClr val="0070C0"/>
                </a:solidFill>
              </a:rPr>
              <a:t>pentru</a:t>
            </a:r>
            <a:r>
              <a:rPr lang="en-US" sz="1400" b="1" dirty="0">
                <a:solidFill>
                  <a:srgbClr val="0070C0"/>
                </a:solidFill>
              </a:rPr>
              <a:t>...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AUTONOMIA = </a:t>
            </a:r>
            <a:r>
              <a:rPr lang="en-US" sz="1400" b="1" dirty="0" err="1">
                <a:solidFill>
                  <a:srgbClr val="0070C0"/>
                </a:solidFill>
              </a:rPr>
              <a:t>Lucrez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err="1">
                <a:solidFill>
                  <a:srgbClr val="0070C0"/>
                </a:solidFill>
              </a:rPr>
              <a:t>și</a:t>
            </a:r>
            <a:r>
              <a:rPr lang="en-US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 err="1">
                <a:solidFill>
                  <a:srgbClr val="0070C0"/>
                </a:solidFill>
              </a:rPr>
              <a:t>decid</a:t>
            </a:r>
            <a:r>
              <a:rPr lang="en-US" sz="1400" b="1" dirty="0">
                <a:solidFill>
                  <a:srgbClr val="0070C0"/>
                </a:solidFill>
              </a:rPr>
              <a:t> independent...</a:t>
            </a:r>
            <a:endParaRPr lang="ro-RO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DAA5E-542B-83DF-AA6F-FBB50D79C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1FF3A0-56F6-3010-7DBC-7DF062950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F852F4-C53B-F7E3-5524-879F0D430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5750E9-EA1B-5B42-0D05-CD4C75019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FD8C4A-C9F6-0DC1-C414-20382844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6287ADA-32D7-B2A5-EB8A-9B1CDD562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B8F359-7A94-E089-A5CD-42C4A14AB4F4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Programul </a:t>
            </a:r>
            <a:r>
              <a:rPr lang="ro-RO" sz="2800" noProof="0" dirty="0" err="1">
                <a:solidFill>
                  <a:schemeClr val="accent2"/>
                </a:solidFill>
              </a:rPr>
              <a:t>pregăteşte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r>
              <a:rPr lang="ro-RO" sz="2800" noProof="0" dirty="0" err="1">
                <a:solidFill>
                  <a:schemeClr val="accent2"/>
                </a:solidFill>
              </a:rPr>
              <a:t>specialişti</a:t>
            </a:r>
            <a:r>
              <a:rPr lang="en-US" sz="2800" noProof="0" dirty="0">
                <a:solidFill>
                  <a:schemeClr val="accent2"/>
                </a:solidFill>
              </a:rPr>
              <a:t> PRIN: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endParaRPr lang="ro-RO" sz="2800" cap="all" noProof="0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2B3E1BF-B78B-3B69-5649-F688E732C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61B8CF-DA46-3CB2-865A-FF78D95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73E10-5E5F-CDBB-AD81-F9A8D71C2754}"/>
              </a:ext>
            </a:extLst>
          </p:cNvPr>
          <p:cNvSpPr txBox="1"/>
          <p:nvPr/>
        </p:nvSpPr>
        <p:spPr>
          <a:xfrm>
            <a:off x="4239059" y="1"/>
            <a:ext cx="7852327" cy="3561334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260000"/>
              </a:lnSpc>
            </a:pP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>
              <a:lnSpc>
                <a:spcPct val="260000"/>
              </a:lnSpc>
            </a:pPr>
            <a:r>
              <a:rPr lang="ro-RO" sz="29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RESPONSABILITATE </a:t>
            </a:r>
            <a:endParaRPr lang="en-US" sz="29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>
              <a:lnSpc>
                <a:spcPct val="260000"/>
              </a:lnSpc>
            </a:pPr>
            <a:r>
              <a:rPr lang="ro-RO" sz="29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Exemplu concret pentru masteratul în Calitate:</a:t>
            </a:r>
          </a:p>
          <a:p>
            <a:pPr>
              <a:lnSpc>
                <a:spcPct val="170000"/>
              </a:lnSpc>
            </a:pPr>
            <a:r>
              <a:rPr lang="ro-RO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Nu doar aplic proceduri, ci proiectez și responsabilizez întreg sistemul de management al calității </a:t>
            </a:r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pentru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o</a:t>
            </a:r>
            <a:r>
              <a:rPr lang="ro-RO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unit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ate</a:t>
            </a:r>
            <a:r>
              <a:rPr lang="ro-RO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(</a:t>
            </a:r>
            <a:r>
              <a:rPr lang="ro-RO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producție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)</a:t>
            </a:r>
            <a:r>
              <a:rPr lang="ro-RO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asumându-mi consecințele deciziilor asupra certificării, satisfacției clienților și siguranței produselor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/ </a:t>
            </a:r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serviciilor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.</a:t>
            </a:r>
          </a:p>
          <a:p>
            <a:endParaRPr lang="ro-RO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D5A40-8E92-9DFC-B961-5458760B1D8D}"/>
              </a:ext>
            </a:extLst>
          </p:cNvPr>
          <p:cNvSpPr txBox="1"/>
          <p:nvPr/>
        </p:nvSpPr>
        <p:spPr>
          <a:xfrm>
            <a:off x="4241830" y="3693111"/>
            <a:ext cx="7633419" cy="3000652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260000"/>
              </a:lnSpc>
            </a:pPr>
            <a:r>
              <a:rPr lang="ro-RO" sz="2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AUTONOMIE</a:t>
            </a:r>
            <a:r>
              <a:rPr lang="en-US" sz="26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(RA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)</a:t>
            </a:r>
          </a:p>
          <a:p>
            <a:pPr>
              <a:lnSpc>
                <a:spcPct val="270000"/>
              </a:lnSpc>
            </a:pPr>
            <a:r>
              <a:rPr lang="en-US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Exemplu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concret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pentru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masteratul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în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Calitate</a:t>
            </a:r>
            <a:r>
              <a:rPr lang="en-US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Nu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aștept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să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-mi fie date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instrucțiuni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detaliate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ci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identific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singur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neconformitățile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sistemice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propun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și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implementez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planuri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de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acțiune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conduc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echipe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de audit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și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dezvolt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strategii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de </a:t>
            </a:r>
            <a:r>
              <a:rPr lang="en-US" sz="29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îmbunătățire</a:t>
            </a:r>
            <a:r>
              <a:rPr lang="en-US" sz="2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.</a:t>
            </a:r>
            <a:endParaRPr lang="ro-RO" sz="2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2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99B4E-1F7B-E93D-021B-C1D926CD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68C7CF2-2EB7-7FFC-D97D-C90442E41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B388AF7-5993-9408-3B09-5EBD6D16D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32249A-7279-9834-623D-143B5C29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76E01-AC49-E8D7-91EA-906F1680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F3DA68A-BE87-FCB2-4AD7-5FB5C39F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DE2DE-224E-F299-F735-DCAC9352037A}"/>
              </a:ext>
            </a:extLst>
          </p:cNvPr>
          <p:cNvSpPr txBox="1"/>
          <p:nvPr/>
        </p:nvSpPr>
        <p:spPr>
          <a:xfrm>
            <a:off x="4594536" y="112741"/>
            <a:ext cx="7400364" cy="5491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60000"/>
              </a:lnSpc>
            </a:pPr>
            <a:r>
              <a:rPr lang="ro-RO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RESPONSABILITATE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ro-RO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și 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ro-RO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AUTONOMIE</a:t>
            </a:r>
            <a:r>
              <a:rPr lang="en-US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(RA)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*</a:t>
            </a:r>
          </a:p>
          <a:p>
            <a:pPr>
              <a:lnSpc>
                <a:spcPct val="260000"/>
              </a:lnSpc>
            </a:pP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Cum se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observă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în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practică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Un absolvent de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masis MT Pro Medium" panose="02040604050005020304" pitchFamily="18" charset="0"/>
              </a:rPr>
              <a:t>licență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Execută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proceduri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de control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calitate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raportează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neconformități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Un absolvent de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masis MT Pro Medium" panose="02040604050005020304" pitchFamily="18" charset="0"/>
              </a:rPr>
              <a:t>master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Proiectează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procedurile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decide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acțiunile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corective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, conduce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echipa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de audit,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recomandă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schimbări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strategice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în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sistem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B13C83-3441-D82B-24C4-E76EB20A734F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Programul </a:t>
            </a:r>
            <a:r>
              <a:rPr lang="ro-RO" sz="2800" noProof="0" dirty="0" err="1">
                <a:solidFill>
                  <a:schemeClr val="accent2"/>
                </a:solidFill>
              </a:rPr>
              <a:t>pregăteşte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r>
              <a:rPr lang="ro-RO" sz="2800" noProof="0" dirty="0" err="1">
                <a:solidFill>
                  <a:schemeClr val="accent2"/>
                </a:solidFill>
              </a:rPr>
              <a:t>specialişti</a:t>
            </a:r>
            <a:r>
              <a:rPr lang="en-US" sz="2800" noProof="0" dirty="0">
                <a:solidFill>
                  <a:schemeClr val="accent2"/>
                </a:solidFill>
              </a:rPr>
              <a:t> PRIN:</a:t>
            </a:r>
            <a:r>
              <a:rPr lang="ro-RO" sz="2800" noProof="0" dirty="0">
                <a:solidFill>
                  <a:schemeClr val="accent2"/>
                </a:solidFill>
              </a:rPr>
              <a:t> </a:t>
            </a:r>
            <a:endParaRPr lang="ro-RO" sz="2800" cap="all" noProof="0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64A068D-4B60-034E-2517-95724740F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F90155D-B22B-B31F-8404-3FCDE2009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167882-E971-7B91-192E-2CE263C03211}"/>
              </a:ext>
            </a:extLst>
          </p:cNvPr>
          <p:cNvSpPr txBox="1"/>
          <p:nvPr/>
        </p:nvSpPr>
        <p:spPr>
          <a:xfrm>
            <a:off x="231464" y="6345149"/>
            <a:ext cx="10661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*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RESPONSABILITATEA ȘI AUTONOMIEA sunt </a:t>
            </a:r>
            <a:r>
              <a:rPr lang="en-US" sz="1600" dirty="0" err="1">
                <a:solidFill>
                  <a:srgbClr val="0070C0"/>
                </a:solidFill>
              </a:rPr>
              <a:t>cele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două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dimensiuni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cheie</a:t>
            </a:r>
            <a:r>
              <a:rPr lang="en-US" sz="1600" dirty="0">
                <a:solidFill>
                  <a:srgbClr val="0070C0"/>
                </a:solidFill>
              </a:rPr>
              <a:t> care </a:t>
            </a:r>
            <a:r>
              <a:rPr lang="en-US" sz="1600" dirty="0" err="1">
                <a:solidFill>
                  <a:srgbClr val="0070C0"/>
                </a:solidFill>
                <a:highlight>
                  <a:srgbClr val="FFFF00"/>
                </a:highlight>
              </a:rPr>
              <a:t>diferențiază</a:t>
            </a:r>
            <a:r>
              <a:rPr lang="en-US" sz="1600" dirty="0">
                <a:solidFill>
                  <a:srgbClr val="0070C0"/>
                </a:solidFill>
                <a:highlight>
                  <a:srgbClr val="FFFF00"/>
                </a:highlight>
              </a:rPr>
              <a:t> un </a:t>
            </a:r>
            <a:r>
              <a:rPr lang="en-US" sz="1600" dirty="0" err="1">
                <a:solidFill>
                  <a:srgbClr val="0070C0"/>
                </a:solidFill>
                <a:highlight>
                  <a:srgbClr val="FFFF00"/>
                </a:highlight>
              </a:rPr>
              <a:t>masterat</a:t>
            </a:r>
            <a:r>
              <a:rPr lang="en-US" sz="1600" dirty="0">
                <a:solidFill>
                  <a:srgbClr val="0070C0"/>
                </a:solidFill>
                <a:highlight>
                  <a:srgbClr val="FFFF00"/>
                </a:highlight>
              </a:rPr>
              <a:t> de o </a:t>
            </a:r>
            <a:r>
              <a:rPr lang="en-US" sz="1600" dirty="0" err="1">
                <a:solidFill>
                  <a:srgbClr val="0070C0"/>
                </a:solidFill>
                <a:highlight>
                  <a:srgbClr val="FFFF00"/>
                </a:highlight>
              </a:rPr>
              <a:t>licență</a:t>
            </a:r>
            <a:r>
              <a:rPr lang="en-US" sz="1600" dirty="0">
                <a:solidFill>
                  <a:srgbClr val="0070C0"/>
                </a:solidFill>
              </a:rPr>
              <a:t>:</a:t>
            </a:r>
            <a:endParaRPr lang="ro-RO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4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CCAB-A5EF-59F2-41CC-49FF3A040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9752839-AA8E-35CA-5CC2-299BE7B25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17504B-79CC-A5DC-4FC7-7F6053F99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B64849-C5EF-B492-D911-871DE7AC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0528C0-8AAE-5620-50E0-ABBDB533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333E2B8-9962-7CF7-3F53-EACC71CA6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D6FEE3-8A1C-04C1-437D-907AFA80F084}"/>
              </a:ext>
            </a:extLst>
          </p:cNvPr>
          <p:cNvSpPr txBox="1"/>
          <p:nvPr/>
        </p:nvSpPr>
        <p:spPr>
          <a:xfrm>
            <a:off x="4759507" y="355273"/>
            <a:ext cx="7135270" cy="31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Cod COR: 214129 / </a:t>
            </a:r>
          </a:p>
          <a:p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Denumire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cor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: </a:t>
            </a:r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specialist in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domeniul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calitatii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Cod COR: 214130 /</a:t>
            </a:r>
          </a:p>
          <a:p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Denumire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cor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: </a:t>
            </a:r>
            <a:r>
              <a:rPr lang="ro-RO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 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auditor in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domeniul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calitatii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9F8CE4-F41E-68E3-43B2-A6737A1B0477}"/>
              </a:ext>
            </a:extLst>
          </p:cNvPr>
          <p:cNvSpPr txBox="1"/>
          <p:nvPr/>
        </p:nvSpPr>
        <p:spPr>
          <a:xfrm>
            <a:off x="1591864" y="1577340"/>
            <a:ext cx="2717172" cy="3703320"/>
          </a:xfrm>
          <a:prstGeom prst="rect">
            <a:avLst/>
          </a:prstGeo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ro-RO" sz="2800" noProof="0" dirty="0">
                <a:solidFill>
                  <a:schemeClr val="accent2"/>
                </a:solidFill>
              </a:rPr>
              <a:t>Ocupații dobândite în urma absolvirii programului </a:t>
            </a:r>
            <a:endParaRPr lang="ro-RO" sz="2800" cap="all" noProof="0" dirty="0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FAD551-67E5-92C7-23F8-2E6971262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524F119-5653-D81D-5D31-E30363C01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o-RO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9E253-F53E-22C4-92FE-7E520F6FE04E}"/>
              </a:ext>
            </a:extLst>
          </p:cNvPr>
          <p:cNvSpPr txBox="1"/>
          <p:nvPr/>
        </p:nvSpPr>
        <p:spPr>
          <a:xfrm>
            <a:off x="4703422" y="3754476"/>
            <a:ext cx="7452512" cy="2326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  <a:buNone/>
            </a:pPr>
            <a:r>
              <a:rPr lang="ro-RO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Apartenența la: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o-RO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 majora 2 - Specialiști în diverse domenii de activitate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o-RO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Subgrupa majora 21 - Specialiști în domeniul științei și ingineriei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o-RO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 minora 214 - Ingineri (exclusiv in </a:t>
            </a:r>
            <a:r>
              <a:rPr lang="ro-RO" sz="2000" dirty="0" err="1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electrotehnologie</a:t>
            </a:r>
            <a:r>
              <a:rPr lang="ro-RO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ro-RO" sz="20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 de baza 2141 - Ingineri tehnologi și de producție.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4560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A32ED2-6DBA-4E14-851E-DE5772C90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7F0652-397B-4F71-B75E-207A80EB278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1CAB62D-49E5-4271-85C6-1466970BAB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843</Words>
  <Application>Microsoft Office PowerPoint</Application>
  <PresentationFormat>Widescreen</PresentationFormat>
  <Paragraphs>127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Amasis MT Pro Medium</vt:lpstr>
      <vt:lpstr>Aptos</vt:lpstr>
      <vt:lpstr>Calibri</vt:lpstr>
      <vt:lpstr>Gill Sans MT</vt:lpstr>
      <vt:lpstr>Microsoft Sans Serif</vt:lpstr>
      <vt:lpstr>Times New Roman</vt:lpstr>
      <vt:lpstr>Wingdings</vt:lpstr>
      <vt:lpstr>Wingdings 2</vt:lpstr>
      <vt:lpstr>Dividend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Bogdan Fleaca (76884)</cp:lastModifiedBy>
  <cp:revision>26</cp:revision>
  <dcterms:created xsi:type="dcterms:W3CDTF">2020-07-10T05:22:43Z</dcterms:created>
  <dcterms:modified xsi:type="dcterms:W3CDTF">2026-02-04T11:52:15Z</dcterms:modified>
</cp:coreProperties>
</file>